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Types of Data </a:t>
            </a:r>
            <a:r>
              <a:rPr lang="en-US" dirty="0" smtClean="0"/>
              <a:t>Architecture - I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81800" y="5029200"/>
            <a:ext cx="512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Fundamentals of Data Engineering</a:t>
            </a:r>
          </a:p>
          <a:p>
            <a:r>
              <a:rPr lang="en-US" dirty="0" smtClean="0"/>
              <a:t>by Joe Reis and Matt Housley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Warehouse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Is a central data hub used for reporting and analysis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is typically highly formatted and structured for analytics use cases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Among oldest and most well-established data architectures</a:t>
            </a:r>
          </a:p>
          <a:p>
            <a:endParaRPr lang="en-IN" dirty="0"/>
          </a:p>
          <a:p>
            <a:r>
              <a:rPr lang="en-IN" dirty="0" smtClean="0"/>
              <a:t>Per Bill </a:t>
            </a:r>
            <a:r>
              <a:rPr lang="en-IN" dirty="0" err="1" smtClean="0"/>
              <a:t>Inmon</a:t>
            </a:r>
            <a:r>
              <a:rPr lang="en-IN" dirty="0" smtClean="0"/>
              <a:t>, father of data warehouse, it is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A subject oriented, integrated, non-volatile and time-variant collection of data in support of </a:t>
            </a:r>
            <a:endParaRPr lang="en-IN" dirty="0" smtClean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IN" dirty="0">
                <a:solidFill>
                  <a:srgbClr val="FF0000"/>
                </a:solidFill>
              </a:rPr>
              <a:t> </a:t>
            </a:r>
            <a:r>
              <a:rPr lang="en-IN" dirty="0" smtClean="0">
                <a:solidFill>
                  <a:srgbClr val="FF0000"/>
                </a:solidFill>
              </a:rPr>
              <a:t>   </a:t>
            </a:r>
            <a:r>
              <a:rPr lang="en-IN" dirty="0" smtClean="0">
                <a:solidFill>
                  <a:srgbClr val="FF0000"/>
                </a:solidFill>
              </a:rPr>
              <a:t>management’s </a:t>
            </a:r>
            <a:r>
              <a:rPr lang="en-IN" dirty="0" smtClean="0">
                <a:solidFill>
                  <a:srgbClr val="FF0000"/>
                </a:solidFill>
              </a:rPr>
              <a:t>decisions</a:t>
            </a:r>
          </a:p>
          <a:p>
            <a:endParaRPr lang="en-IN" dirty="0"/>
          </a:p>
          <a:p>
            <a:r>
              <a:rPr lang="en-IN" dirty="0" smtClean="0"/>
              <a:t>In past, widely used at enterprises with significant budgets – expensive and labour-intensive</a:t>
            </a:r>
          </a:p>
          <a:p>
            <a:r>
              <a:rPr lang="en-IN" dirty="0" smtClean="0"/>
              <a:t>Since then, scalable, pay-as-you-go model has made it accessible even to tiny companies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Warehouse(2)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Organizes data associated with business team structures and processes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Separates online analytical processing (OLAP) from production databases (OLTP)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Centralizes and organizes data </a:t>
            </a:r>
          </a:p>
          <a:p>
            <a:endParaRPr lang="en-IN" dirty="0"/>
          </a:p>
          <a:p>
            <a:r>
              <a:rPr lang="en-IN" dirty="0" smtClean="0"/>
              <a:t>ETL (Extract, Transfer, Load)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DW pulls data from application systems using ETL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Extract phase pull data from source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Transformation phase cleaned and standardizes data, applies business logic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Load phase pushes data into DW target database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is then loaded into multiple data marts that serve analytical needs for specific lines of business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Organizational data warehouse architecture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Warehouse(3)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IN" dirty="0" smtClean="0"/>
              <a:t>ELT – Extract, Load and Transfer</a:t>
            </a:r>
          </a:p>
          <a:p>
            <a:endParaRPr lang="en-IN" dirty="0" smtClean="0"/>
          </a:p>
          <a:p>
            <a:r>
              <a:rPr lang="en-IN" dirty="0" smtClean="0"/>
              <a:t>Data gets moved more or less directly from production systems into a staging area in the data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</a:t>
            </a:r>
            <a:r>
              <a:rPr lang="en-IN" dirty="0" smtClean="0"/>
              <a:t>warehouse</a:t>
            </a:r>
            <a:endParaRPr lang="en-IN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Staging stage indicates that data is in raw form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Transformations are directly handled by data warehouse system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Intention is to take advantage of massive computational power of cloud data processing tools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is processed in batches and transformed output is written into tables and views for analytics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r>
              <a:rPr lang="en-IN" dirty="0" smtClean="0"/>
              <a:t>Transformation-on-Read ELT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Popularized during big data growth in Hadoop ecosystem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ELT DW Architecture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Warehouse(4)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IN" dirty="0" smtClean="0"/>
              <a:t>Represents evolution of on-premises data warehouse architecture and have led to significant changes to organizational architecture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Amazon Redshift kicked off cloud data warehouse revolution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Google </a:t>
            </a:r>
            <a:r>
              <a:rPr lang="en-IN" dirty="0" err="1" smtClean="0"/>
              <a:t>BigQuery</a:t>
            </a:r>
            <a:r>
              <a:rPr lang="en-IN" dirty="0" smtClean="0"/>
              <a:t>, Snowflake popularized the approach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Can spin up a Redshift cluster on demand, scaling it up over time as data and analytics grows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IN" dirty="0" smtClean="0"/>
              <a:t>Can spin up cluster to serve specific workloads and quickly delete clusters when not needed</a:t>
            </a:r>
          </a:p>
          <a:p>
            <a:endParaRPr lang="en-IN" dirty="0" smtClean="0"/>
          </a:p>
          <a:p>
            <a:r>
              <a:rPr lang="en-IN" dirty="0" smtClean="0"/>
              <a:t>Separate compute from storage</a:t>
            </a: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is stored in object storage allowing virtually limitless storage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Gives option to spin up computing power on demand providing ad hoc big data capabilities without </a:t>
            </a:r>
            <a:endParaRPr lang="en-IN" dirty="0" smtClean="0"/>
          </a:p>
          <a:p>
            <a:pPr marL="457200" lvl="1" indent="0">
              <a:buNone/>
            </a:pPr>
            <a:r>
              <a:rPr lang="en-IN" dirty="0"/>
              <a:t> </a:t>
            </a:r>
            <a:r>
              <a:rPr lang="en-IN" dirty="0" smtClean="0"/>
              <a:t>   </a:t>
            </a:r>
            <a:r>
              <a:rPr lang="en-IN" dirty="0" smtClean="0"/>
              <a:t>long-term </a:t>
            </a:r>
            <a:r>
              <a:rPr lang="en-IN" dirty="0" smtClean="0"/>
              <a:t>cost of thousands of nodes</a:t>
            </a:r>
          </a:p>
          <a:p>
            <a:endParaRPr lang="en-IN" dirty="0"/>
          </a:p>
          <a:p>
            <a:r>
              <a:rPr lang="en-IN" dirty="0" smtClean="0">
                <a:solidFill>
                  <a:srgbClr val="FF0000"/>
                </a:solidFill>
              </a:rPr>
              <a:t>As cloud data warehouse matures, line between data warehouse and date lake will continue to blur!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Cloud data warehouse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Warehouse(5)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More refined subset of a warehouse designed to serve analytics and reporting, focused on a single sub organization, department or line of business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Every department has its own data mart, specific to its needs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Contrast to full data warehouse that serves the broader organization or business</a:t>
            </a:r>
          </a:p>
          <a:p>
            <a:endParaRPr lang="en-IN" dirty="0"/>
          </a:p>
          <a:p>
            <a:r>
              <a:rPr lang="en-IN" dirty="0" smtClean="0"/>
              <a:t>Exists for two reasons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Makes data more easily accessible to analysts and report developers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Provide additional stage of transformation beyond that provided by initial ETL/ELT pipelines</a:t>
            </a:r>
          </a:p>
          <a:p>
            <a:endParaRPr lang="en-IN" dirty="0"/>
          </a:p>
          <a:p>
            <a:r>
              <a:rPr lang="en-IN" dirty="0" smtClean="0"/>
              <a:t>Significantly improves performance if reports or analytics requires complex joins and aggregations of data, especially when raw data is large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Transform processes can populate data mart with joined and aggregated data to improve performance of live queries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Data Marts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Lake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668464" cy="4648199"/>
          </a:xfrm>
        </p:spPr>
        <p:txBody>
          <a:bodyPr>
            <a:normAutofit fontScale="92500" lnSpcReduction="20000"/>
          </a:bodyPr>
          <a:lstStyle/>
          <a:p>
            <a:r>
              <a:rPr lang="en-IN" dirty="0" smtClean="0"/>
              <a:t>Most popular architectures that appeared during big data era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Instead of imposing tight structural limitations on data, simply dump all data – structured and unstructured – </a:t>
            </a:r>
          </a:p>
          <a:p>
            <a:pPr marL="457200" lvl="1" indent="0">
              <a:buNone/>
            </a:pPr>
            <a:r>
              <a:rPr lang="en-IN" dirty="0" smtClean="0"/>
              <a:t>into central location </a:t>
            </a:r>
          </a:p>
          <a:p>
            <a:endParaRPr lang="en-IN" dirty="0"/>
          </a:p>
          <a:p>
            <a:r>
              <a:rPr lang="en-IN" dirty="0" smtClean="0"/>
              <a:t>Data lake 1.0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Started with HDFS , moved to cloud based object storage – extremely limitless and cheap storage costs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Allows immerse amount of data of any size and type to be stored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When needs to be queried or transformed, have access to nearly unlimited computing power by spinning </a:t>
            </a:r>
          </a:p>
          <a:p>
            <a:pPr marL="457200" lvl="1" indent="0">
              <a:buNone/>
            </a:pPr>
            <a:r>
              <a:rPr lang="en-IN" dirty="0"/>
              <a:t> </a:t>
            </a:r>
            <a:r>
              <a:rPr lang="en-IN" dirty="0" smtClean="0"/>
              <a:t>    cluster on demand with favourite tolls – MapReduce, Spark, Presto, Hive </a:t>
            </a:r>
          </a:p>
          <a:p>
            <a:endParaRPr lang="en-IN" dirty="0" smtClean="0"/>
          </a:p>
          <a:p>
            <a:r>
              <a:rPr lang="en-IN" dirty="0" smtClean="0"/>
              <a:t>Had serious shortcomings – dumping ground – data swamps, dark data and WORN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grew to unmanageable sizes, with little in way of schema management, data cataloguing and discovery tools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Write-only – updates and deletes become headaches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Processing also challenge – joins were nightmares!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r>
              <a:rPr lang="en-IN" dirty="0" smtClean="0"/>
              <a:t>Many organizations found significant value in data lakes – Netflix and Facebook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Had resources to build successful data practices and create their Hadoop based tools 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lakehouse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8" y="1600201"/>
            <a:ext cx="10496061" cy="4648199"/>
          </a:xfrm>
        </p:spPr>
        <p:txBody>
          <a:bodyPr>
            <a:normAutofit fontScale="92500" lnSpcReduction="20000"/>
          </a:bodyPr>
          <a:lstStyle/>
          <a:p>
            <a:r>
              <a:rPr lang="en-IN" dirty="0" smtClean="0"/>
              <a:t>Various players sought to enhance limitations of first generations data lakes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Databricks introduced data lakehouse – convergence between data warehouse and data lakes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Incorporates the controls, data management and data structures found in data warehouse while still housing </a:t>
            </a:r>
          </a:p>
          <a:p>
            <a:pPr marL="457200" lvl="1" indent="0">
              <a:buNone/>
            </a:pPr>
            <a:r>
              <a:rPr lang="en-IN" dirty="0"/>
              <a:t> </a:t>
            </a:r>
            <a:r>
              <a:rPr lang="en-IN" dirty="0" smtClean="0"/>
              <a:t>   data in object storage and supporting variety of query and transformation engines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Supports Atomicity, consistency, durability and isolation (ACID)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r>
              <a:rPr lang="en-IN" dirty="0" smtClean="0"/>
              <a:t>Technical architecture of cloud data warehouses have evolved to be very similar to data lake </a:t>
            </a:r>
          </a:p>
          <a:p>
            <a:pPr marL="0" indent="0">
              <a:buNone/>
            </a:pPr>
            <a:r>
              <a:rPr lang="en-IN" dirty="0" smtClean="0"/>
              <a:t>architecture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Separates compute from storage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Support petabyte-scale queries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Store a variety of unstructured and semi-structured objects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Integrate with advanced processing technologies such as Spark and Beam</a:t>
            </a:r>
          </a:p>
          <a:p>
            <a:endParaRPr lang="en-IN" dirty="0"/>
          </a:p>
          <a:p>
            <a:r>
              <a:rPr lang="en-IN" dirty="0" smtClean="0"/>
              <a:t>Convergence will continue but still will exist as different architectures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Vendors offering data platforms that combine data lake and data warehouse capabilities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AWS, Azure, Google Cloud and Snowflake, Databricks are class leaders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Offering tightly integrated tools for working with data, running the gamut from relational to completely </a:t>
            </a:r>
          </a:p>
          <a:p>
            <a:pPr marL="457200" lvl="1" indent="0">
              <a:buNone/>
            </a:pPr>
            <a:r>
              <a:rPr lang="en-IN" dirty="0" smtClean="0"/>
              <a:t>unstructured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664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3215</TotalTime>
  <Words>870</Words>
  <Application>Microsoft Office PowerPoint</Application>
  <PresentationFormat>Widescreen</PresentationFormat>
  <Paragraphs>110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Types of Data Architecture - I</vt:lpstr>
      <vt:lpstr>Data Warehouse</vt:lpstr>
      <vt:lpstr>Data Warehouse(2)</vt:lpstr>
      <vt:lpstr>Data Warehouse(3)</vt:lpstr>
      <vt:lpstr>Data Warehouse(4)</vt:lpstr>
      <vt:lpstr>Data Warehouse(5)</vt:lpstr>
      <vt:lpstr>Data Lake</vt:lpstr>
      <vt:lpstr>Data lakehouse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245</cp:revision>
  <dcterms:created xsi:type="dcterms:W3CDTF">2018-10-16T06:13:57Z</dcterms:created>
  <dcterms:modified xsi:type="dcterms:W3CDTF">2023-06-09T13:16:15Z</dcterms:modified>
</cp:coreProperties>
</file>

<file path=docProps/thumbnail.jpeg>
</file>